
<file path=[Content_Types].xml><?xml version="1.0" encoding="utf-8"?>
<Types xmlns="http://schemas.openxmlformats.org/package/2006/content-types">
  <Default Extension="png" ContentType="image/png"/>
  <Default Extension="jpeg" ContentType="image/jpeg"/>
  <Default Extension="m4a" ContentType="audio/mp4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1.xml" ContentType="application/vnd.openxmlformats-officedocument.presentationml.notesSlide+xml"/>
  <Override PartName="/ppt/tags/tag4.xml" ContentType="application/vnd.openxmlformats-officedocument.presentationml.tags+xml"/>
  <Override PartName="/ppt/notesSlides/notesSlide2.xml" ContentType="application/vnd.openxmlformats-officedocument.presentationml.notesSlide+xml"/>
  <Override PartName="/ppt/tags/tag5.xml" ContentType="application/vnd.openxmlformats-officedocument.presentationml.tags+xml"/>
  <Override PartName="/ppt/notesSlides/notesSlide3.xml" ContentType="application/vnd.openxmlformats-officedocument.presentationml.notesSlide+xml"/>
  <Override PartName="/ppt/tags/tag6.xml" ContentType="application/vnd.openxmlformats-officedocument.presentationml.tags+xml"/>
  <Override PartName="/ppt/notesSlides/notesSlide4.xml" ContentType="application/vnd.openxmlformats-officedocument.presentationml.notesSlide+xml"/>
  <Override PartName="/ppt/ink/ink1.xml" ContentType="application/inkml+xml"/>
  <Override PartName="/ppt/tags/tag7.xml" ContentType="application/vnd.openxmlformats-officedocument.presentationml.tags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0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134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18-03-29T17:12:18.588"/>
    </inkml:context>
    <inkml:brush xml:id="br0">
      <inkml:brushProperty name="width" value="0.08819" units="cm"/>
      <inkml:brushProperty name="height" value="0.35278" units="cm"/>
      <inkml:brushProperty name="color" value="#FFFFFF"/>
      <inkml:brushProperty name="tip" value="rectangle"/>
      <inkml:brushProperty name="rasterOp" value="maskPen"/>
    </inkml:brush>
  </inkml:definitions>
  <inkml:trace contextRef="#ctx0" brushRef="#br0">5948 6421 0,'23'0'96,"24"0"-95,-23 0 2,0 0 0,-1 0-1,1 0 1,23 0-2,-23 0 1,23 0 0,0 0 0,0 0 1,0 0-1,24 0 0,0 0 0,-24 0 0,119 0 1,-119 0-1,24 23 0,47-23 0,-95 0 0,24 0 0,48 0 0,-24 0 0,-24 0 0,24 0 0,-1 0 1,-46 24-2,70-24 2,-46 0-1,46 0 2,-47 0-2,-23 0 0,70 0 0,-70 0 0,-1 0 0,48 0 0,-47 0 1,47 0-1,-48 0 0,24 0 0,1 0 1,-1 0-1,-24 0 3,1 0-4,0 0 2,-1 0 0,24 0-2,1 0 3,-25 0-1,1 0-1,-1 0 0,1 0 1,23 0 0,-23 0-1,-1 0 2,1 23-2,0-23 0,23 0 2,-24 0-1,25 0-2,-25 0 2,1 0-1,-1 0 0,1 0 1,0 0-2,23 0 1,-24 0 0,25 0 1,-1 0 0,0 0 1,-23 0 0,-1 0-2,1 0-1,-1 0 3,1 0-2,0 0 1,-1 0 0,1 0 0,-1 0 0,1 0 0,0 0 0,-1 0 0,1 0 0,-1 0 1,1 0-2,0 0 1,-1 0-1,1 0 3,-1 0-2,1 0 3,0 0 1,-1 0-5,1 0 12,-48 0 57,1 0-68,-1 0 7,0 0-8,24 24 2,-23-24-2,-1 0 1,1 24-1,-1-24 1,-23 0 1,23 0-1,1 0-1,-1 0 0,0 23 0,-23-23 0,47 24 0,-94-24 1,47 0 1,23 0-1,0 0-1,-23 0-1,0 23 2,23-23-1,-46 0 1,46 0-2,-23 0 1,0 0 0,-1 0 1,25 0-1,-24 0 0,-1 0 0,25 0 0,-48 0 0,24 0 0,23 0 0,-23 0 0,-24 0 1,24 24-1,0-24 0,23 0 1,1 0-1,-25 0 0,25 0 1,-1 0-3,-23 0 1,23 0 2,1 0-1,-1 24 0,-23-24 1,23 0-1,-23 0 0,0 0 2,23 0-2,1 0 0,-1 0 0,1 0 0,-48 0 4,47 0-4,-23 0 3,23 0-4,1 0 4,-1 0-2,1 0 0,-1 0-1,0 0 3,24 23-3,-23-23-1,-1 0 1,1 0 6,-1 0 0,0 0 0,1 0-6,-1 0 4,1 0 14,-1 0-8,0 0-3,1 0 18,-1 0-13,1 0 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38577E-A54C-41D7-B492-08C177AEF540}" type="datetimeFigureOut">
              <a:rPr lang="en-GB" smtClean="0"/>
              <a:t>29/03/2018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803F3F-8F1A-4CDF-B886-FF99AD87911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084350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1</a:t>
            </a:r>
            <a:r>
              <a:rPr lang="en-GB" baseline="30000" dirty="0"/>
              <a:t>st</a:t>
            </a:r>
            <a:r>
              <a:rPr lang="en-GB" dirty="0"/>
              <a:t> Point – The team members commit to themselves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803F3F-8F1A-4CDF-B886-FF99AD879115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4184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3</a:t>
            </a:r>
            <a:r>
              <a:rPr lang="en-GB" baseline="30000" dirty="0"/>
              <a:t>rd</a:t>
            </a:r>
            <a:r>
              <a:rPr lang="en-GB" dirty="0"/>
              <a:t> Point – New items may be added to the product backlog and existing items may be modified or even removed.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803F3F-8F1A-4CDF-B886-FF99AD879115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15881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New Point – The chosen items in the product backlog become the release backlog.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803F3F-8F1A-4CDF-B886-FF99AD879115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24778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2</a:t>
            </a:r>
            <a:r>
              <a:rPr lang="en-GB" baseline="30000" dirty="0"/>
              <a:t>nd</a:t>
            </a:r>
            <a:r>
              <a:rPr lang="en-GB" dirty="0"/>
              <a:t> Point – Start point is the point at which no task is completed. End point is 0 meaning no tasks left</a:t>
            </a:r>
          </a:p>
          <a:p>
            <a:r>
              <a:rPr lang="en-GB" dirty="0"/>
              <a:t>3</a:t>
            </a:r>
            <a:r>
              <a:rPr lang="en-GB" baseline="30000" dirty="0"/>
              <a:t>rd</a:t>
            </a:r>
            <a:r>
              <a:rPr lang="en-GB" dirty="0"/>
              <a:t> Point – Mention the vice-versa</a:t>
            </a:r>
          </a:p>
          <a:p>
            <a:r>
              <a:rPr lang="en-GB" dirty="0"/>
              <a:t>Mention the lines by colour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803F3F-8F1A-4CDF-B886-FF99AD879115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26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3</a:t>
            </a:r>
            <a:r>
              <a:rPr lang="en-GB" baseline="30000" dirty="0"/>
              <a:t>rd</a:t>
            </a:r>
            <a:r>
              <a:rPr lang="en-GB" dirty="0"/>
              <a:t> Point – Chart shows how many tasks are left, how many done allowing the team to predict the quality of the product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803F3F-8F1A-4CDF-B886-FF99AD879115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50568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EBFFB997-D5A9-43E6-BC8A-649010F71C8F}" type="datetimeFigureOut">
              <a:rPr lang="en-GB" smtClean="0"/>
              <a:t>29/03/2018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41EC11A2-0D97-4A06-9995-1405ADAF334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17636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FB997-D5A9-43E6-BC8A-649010F71C8F}" type="datetimeFigureOut">
              <a:rPr lang="en-GB" smtClean="0"/>
              <a:t>29/03/2018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C11A2-0D97-4A06-9995-1405ADAF334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61231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FB997-D5A9-43E6-BC8A-649010F71C8F}" type="datetimeFigureOut">
              <a:rPr lang="en-GB" smtClean="0"/>
              <a:t>29/03/2018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C11A2-0D97-4A06-9995-1405ADAF334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55895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FB997-D5A9-43E6-BC8A-649010F71C8F}" type="datetimeFigureOut">
              <a:rPr lang="en-GB" smtClean="0"/>
              <a:t>29/03/2018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C11A2-0D97-4A06-9995-1405ADAF334E}" type="slidenum">
              <a:rPr lang="en-GB" smtClean="0"/>
              <a:t>‹#›</a:t>
            </a:fld>
            <a:endParaRPr lang="en-GB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0390735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FB997-D5A9-43E6-BC8A-649010F71C8F}" type="datetimeFigureOut">
              <a:rPr lang="en-GB" smtClean="0"/>
              <a:t>29/03/2018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C11A2-0D97-4A06-9995-1405ADAF334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21146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FB997-D5A9-43E6-BC8A-649010F71C8F}" type="datetimeFigureOut">
              <a:rPr lang="en-GB" smtClean="0"/>
              <a:t>29/03/2018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C11A2-0D97-4A06-9995-1405ADAF334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13882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FB997-D5A9-43E6-BC8A-649010F71C8F}" type="datetimeFigureOut">
              <a:rPr lang="en-GB" smtClean="0"/>
              <a:t>29/03/2018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C11A2-0D97-4A06-9995-1405ADAF334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31300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FB997-D5A9-43E6-BC8A-649010F71C8F}" type="datetimeFigureOut">
              <a:rPr lang="en-GB" smtClean="0"/>
              <a:t>29/03/2018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C11A2-0D97-4A06-9995-1405ADAF334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69799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FB997-D5A9-43E6-BC8A-649010F71C8F}" type="datetimeFigureOut">
              <a:rPr lang="en-GB" smtClean="0"/>
              <a:t>29/03/2018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C11A2-0D97-4A06-9995-1405ADAF334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98082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FB997-D5A9-43E6-BC8A-649010F71C8F}" type="datetimeFigureOut">
              <a:rPr lang="en-GB" smtClean="0"/>
              <a:t>29/03/2018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C11A2-0D97-4A06-9995-1405ADAF334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58710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FB997-D5A9-43E6-BC8A-649010F71C8F}" type="datetimeFigureOut">
              <a:rPr lang="en-GB" smtClean="0"/>
              <a:t>29/03/2018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C11A2-0D97-4A06-9995-1405ADAF334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7047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FB997-D5A9-43E6-BC8A-649010F71C8F}" type="datetimeFigureOut">
              <a:rPr lang="en-GB" smtClean="0"/>
              <a:t>29/03/2018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C11A2-0D97-4A06-9995-1405ADAF334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49115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FB997-D5A9-43E6-BC8A-649010F71C8F}" type="datetimeFigureOut">
              <a:rPr lang="en-GB" smtClean="0"/>
              <a:t>29/03/2018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C11A2-0D97-4A06-9995-1405ADAF334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62224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FB997-D5A9-43E6-BC8A-649010F71C8F}" type="datetimeFigureOut">
              <a:rPr lang="en-GB" smtClean="0"/>
              <a:t>29/03/2018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C11A2-0D97-4A06-9995-1405ADAF334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38530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FB997-D5A9-43E6-BC8A-649010F71C8F}" type="datetimeFigureOut">
              <a:rPr lang="en-GB" smtClean="0"/>
              <a:t>29/03/2018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C11A2-0D97-4A06-9995-1405ADAF334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34791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FB997-D5A9-43E6-BC8A-649010F71C8F}" type="datetimeFigureOut">
              <a:rPr lang="en-GB" smtClean="0"/>
              <a:t>29/03/2018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C11A2-0D97-4A06-9995-1405ADAF334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48294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FB997-D5A9-43E6-BC8A-649010F71C8F}" type="datetimeFigureOut">
              <a:rPr lang="en-GB" smtClean="0"/>
              <a:t>29/03/2018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C11A2-0D97-4A06-9995-1405ADAF334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99100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FFB997-D5A9-43E6-BC8A-649010F71C8F}" type="datetimeFigureOut">
              <a:rPr lang="en-GB" smtClean="0"/>
              <a:t>29/03/2018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EC11A2-0D97-4A06-9995-1405ADAF334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430520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49" r:id="rId1"/>
    <p:sldLayoutId id="2147483950" r:id="rId2"/>
    <p:sldLayoutId id="2147483951" r:id="rId3"/>
    <p:sldLayoutId id="2147483952" r:id="rId4"/>
    <p:sldLayoutId id="2147483953" r:id="rId5"/>
    <p:sldLayoutId id="2147483954" r:id="rId6"/>
    <p:sldLayoutId id="2147483955" r:id="rId7"/>
    <p:sldLayoutId id="2147483956" r:id="rId8"/>
    <p:sldLayoutId id="2147483957" r:id="rId9"/>
    <p:sldLayoutId id="2147483958" r:id="rId10"/>
    <p:sldLayoutId id="2147483959" r:id="rId11"/>
    <p:sldLayoutId id="2147483960" r:id="rId12"/>
    <p:sldLayoutId id="2147483961" r:id="rId13"/>
    <p:sldLayoutId id="2147483962" r:id="rId14"/>
    <p:sldLayoutId id="2147483963" r:id="rId15"/>
    <p:sldLayoutId id="2147483964" r:id="rId16"/>
    <p:sldLayoutId id="2147483965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audio" Target="../media/media2.m4a"/><Relationship Id="rId2" Type="http://schemas.microsoft.com/office/2007/relationships/media" Target="../media/media2.m4a"/><Relationship Id="rId1" Type="http://schemas.openxmlformats.org/officeDocument/2006/relationships/tags" Target="../tags/tag1.xml"/><Relationship Id="rId5" Type="http://schemas.openxmlformats.org/officeDocument/2006/relationships/image" Target="../media/image3.png"/><Relationship Id="rId4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audio" Target="../media/media3.m4a"/><Relationship Id="rId2" Type="http://schemas.microsoft.com/office/2007/relationships/media" Target="../media/media3.m4a"/><Relationship Id="rId1" Type="http://schemas.openxmlformats.org/officeDocument/2006/relationships/tags" Target="../tags/tag2.xml"/><Relationship Id="rId5" Type="http://schemas.openxmlformats.org/officeDocument/2006/relationships/image" Target="../media/image3.png"/><Relationship Id="rId4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audio" Target="../media/media4.m4a"/><Relationship Id="rId7" Type="http://schemas.openxmlformats.org/officeDocument/2006/relationships/image" Target="../media/image2.png"/><Relationship Id="rId2" Type="http://schemas.microsoft.com/office/2007/relationships/media" Target="../media/media4.m4a"/><Relationship Id="rId1" Type="http://schemas.openxmlformats.org/officeDocument/2006/relationships/tags" Target="../tags/tag3.xml"/><Relationship Id="rId6" Type="http://schemas.openxmlformats.org/officeDocument/2006/relationships/image" Target="../media/image1.jpe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audio" Target="../media/media5.m4a"/><Relationship Id="rId7" Type="http://schemas.openxmlformats.org/officeDocument/2006/relationships/image" Target="../media/image3.png"/><Relationship Id="rId2" Type="http://schemas.microsoft.com/office/2007/relationships/media" Target="../media/media5.m4a"/><Relationship Id="rId1" Type="http://schemas.openxmlformats.org/officeDocument/2006/relationships/tags" Target="../tags/tag4.xml"/><Relationship Id="rId6" Type="http://schemas.openxmlformats.org/officeDocument/2006/relationships/image" Target="../media/image5.PNG"/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audio" Target="../media/media6.m4a"/><Relationship Id="rId7" Type="http://schemas.openxmlformats.org/officeDocument/2006/relationships/image" Target="../media/image6.PNG"/><Relationship Id="rId2" Type="http://schemas.microsoft.com/office/2007/relationships/media" Target="../media/media6.m4a"/><Relationship Id="rId1" Type="http://schemas.openxmlformats.org/officeDocument/2006/relationships/tags" Target="../tags/tag5.xml"/><Relationship Id="rId6" Type="http://schemas.openxmlformats.org/officeDocument/2006/relationships/image" Target="../media/image1.jpeg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audio" Target="../media/media7.m4a"/><Relationship Id="rId7" Type="http://schemas.openxmlformats.org/officeDocument/2006/relationships/image" Target="../media/image2.png"/><Relationship Id="rId2" Type="http://schemas.microsoft.com/office/2007/relationships/media" Target="../media/media7.m4a"/><Relationship Id="rId1" Type="http://schemas.openxmlformats.org/officeDocument/2006/relationships/tags" Target="../tags/tag6.xml"/><Relationship Id="rId6" Type="http://schemas.openxmlformats.org/officeDocument/2006/relationships/image" Target="../media/image1.jpeg"/><Relationship Id="rId11" Type="http://schemas.openxmlformats.org/officeDocument/2006/relationships/image" Target="../media/image3.png"/><Relationship Id="rId5" Type="http://schemas.openxmlformats.org/officeDocument/2006/relationships/notesSlide" Target="../notesSlides/notesSlide4.xml"/><Relationship Id="rId10" Type="http://schemas.openxmlformats.org/officeDocument/2006/relationships/image" Target="../media/image8.emf"/><Relationship Id="rId4" Type="http://schemas.openxmlformats.org/officeDocument/2006/relationships/slideLayout" Target="../slideLayouts/slideLayout2.xml"/><Relationship Id="rId9" Type="http://schemas.openxmlformats.org/officeDocument/2006/relationships/customXml" Target="../ink/ink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audio" Target="../media/media8.m4a"/><Relationship Id="rId2" Type="http://schemas.microsoft.com/office/2007/relationships/media" Target="../media/media8.m4a"/><Relationship Id="rId1" Type="http://schemas.openxmlformats.org/officeDocument/2006/relationships/tags" Target="../tags/tag7.xml"/><Relationship Id="rId6" Type="http://schemas.openxmlformats.org/officeDocument/2006/relationships/image" Target="../media/image3.png"/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657B8-7A91-4E15-BB44-8C99FBBB624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sz="5400" dirty="0"/>
              <a:t>AGILE DEVELOPMENT METHODS AND ARTEFACTS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2AB760-C3A3-4333-A33D-90F36157247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By – </a:t>
            </a:r>
            <a:r>
              <a:rPr lang="en-GB" dirty="0" err="1">
                <a:solidFill>
                  <a:schemeClr val="tx1"/>
                </a:solidFill>
              </a:rPr>
              <a:t>Kanaga</a:t>
            </a:r>
            <a:r>
              <a:rPr lang="en-GB" dirty="0">
                <a:solidFill>
                  <a:schemeClr val="tx1"/>
                </a:solidFill>
              </a:rPr>
              <a:t> Manikandan </a:t>
            </a:r>
            <a:r>
              <a:rPr lang="en-GB" dirty="0" err="1">
                <a:solidFill>
                  <a:schemeClr val="tx1"/>
                </a:solidFill>
              </a:rPr>
              <a:t>Solaikannan</a:t>
            </a:r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19" name="Audio 18">
            <a:hlinkClick r:id="" action="ppaction://media"/>
            <a:extLst>
              <a:ext uri="{FF2B5EF4-FFF2-40B4-BE49-F238E27FC236}">
                <a16:creationId xmlns:a16="http://schemas.microsoft.com/office/drawing/2014/main" id="{C241F582-7CF6-4B7C-9EAE-A315FDF9EEA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66695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 advTm="7268">
        <p15:prstTrans prst="pageCurlDouble"/>
      </p:transition>
    </mc:Choice>
    <mc:Fallback>
      <p:transition spd="slow" advTm="726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06E64-B031-422D-9FB9-22EE62B062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270589"/>
            <a:ext cx="9905998" cy="1478570"/>
          </a:xfrm>
        </p:spPr>
        <p:txBody>
          <a:bodyPr/>
          <a:lstStyle/>
          <a:p>
            <a:r>
              <a:rPr lang="en-GB" dirty="0"/>
              <a:t> What are agile methods?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9DF36D-BAB0-48B9-9AFC-639360C9FF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749159"/>
            <a:ext cx="9905999" cy="4838252"/>
          </a:xfrm>
        </p:spPr>
        <p:txBody>
          <a:bodyPr>
            <a:normAutofit/>
          </a:bodyPr>
          <a:lstStyle/>
          <a:p>
            <a:r>
              <a:rPr lang="en-GB" dirty="0"/>
              <a:t>Agile Methods are utilised by a team to work effectively and produce the best product.</a:t>
            </a:r>
          </a:p>
          <a:p>
            <a:endParaRPr lang="en-GB" dirty="0"/>
          </a:p>
          <a:p>
            <a:r>
              <a:rPr lang="en-GB" dirty="0"/>
              <a:t>We’ll be covering a few agile methods and how they were used in the software development exercise such as,</a:t>
            </a:r>
          </a:p>
          <a:p>
            <a:endParaRPr lang="en-GB" dirty="0"/>
          </a:p>
          <a:p>
            <a:r>
              <a:rPr lang="en-GB" dirty="0"/>
              <a:t>SCRUM Meetings</a:t>
            </a:r>
          </a:p>
          <a:p>
            <a:r>
              <a:rPr lang="en-GB" dirty="0"/>
              <a:t>Product Backlog</a:t>
            </a:r>
          </a:p>
          <a:p>
            <a:r>
              <a:rPr lang="en-GB" dirty="0"/>
              <a:t>Burndown Chart</a:t>
            </a:r>
          </a:p>
        </p:txBody>
      </p:sp>
      <p:pic>
        <p:nvPicPr>
          <p:cNvPr id="18" name="Audio 17">
            <a:hlinkClick r:id="" action="ppaction://media"/>
            <a:extLst>
              <a:ext uri="{FF2B5EF4-FFF2-40B4-BE49-F238E27FC236}">
                <a16:creationId xmlns:a16="http://schemas.microsoft.com/office/drawing/2014/main" id="{C8AD99B7-5F27-4523-998A-026C0436664C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7577202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 advTm="15753">
        <p15:prstTrans prst="pageCurlDouble"/>
      </p:transition>
    </mc:Choice>
    <mc:Fallback>
      <p:transition spd="slow" advTm="1575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92E8C-3223-44EF-8400-B581241D09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63955"/>
            <a:ext cx="9905998" cy="1478570"/>
          </a:xfrm>
        </p:spPr>
        <p:txBody>
          <a:bodyPr/>
          <a:lstStyle/>
          <a:p>
            <a:r>
              <a:rPr lang="en-GB" dirty="0"/>
              <a:t>What are scrum meetings?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D8961F-3E0B-4ECA-A06B-7E19385DA0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742525"/>
            <a:ext cx="9905999" cy="4947524"/>
          </a:xfrm>
        </p:spPr>
        <p:txBody>
          <a:bodyPr>
            <a:normAutofit/>
          </a:bodyPr>
          <a:lstStyle/>
          <a:p>
            <a:r>
              <a:rPr lang="en-GB" dirty="0"/>
              <a:t>These meetings take place daily to have a status update on the progress of the development.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The team members share their stories on what happened, what they plan to do and what problems they encountered.</a:t>
            </a:r>
          </a:p>
          <a:p>
            <a:endParaRPr lang="en-GB" dirty="0"/>
          </a:p>
          <a:p>
            <a:r>
              <a:rPr lang="en-GB" dirty="0"/>
              <a:t>Scrum Meetings are conducted by the Scrum Master of the team and they last for about 15 minutes.</a:t>
            </a:r>
          </a:p>
        </p:txBody>
      </p:sp>
      <p:pic>
        <p:nvPicPr>
          <p:cNvPr id="16" name="Audio 15">
            <a:hlinkClick r:id="" action="ppaction://media"/>
            <a:extLst>
              <a:ext uri="{FF2B5EF4-FFF2-40B4-BE49-F238E27FC236}">
                <a16:creationId xmlns:a16="http://schemas.microsoft.com/office/drawing/2014/main" id="{53D0B3E2-848E-40D7-ABE3-9C98AF031BE4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4529105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 advTm="16777">
        <p15:prstTrans prst="pageCurlDouble"/>
      </p:transition>
    </mc:Choice>
    <mc:Fallback>
      <p:transition spd="slow" advTm="1677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6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2E4E997-8672-4FFD-B8EC-9932A8E4714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FE6BA9E6-1D9E-4D30-B528-D49FA1342E4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7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0CC74A63-FB46-408E-BF17-46027B5A873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5352" y="1937921"/>
            <a:ext cx="4582798" cy="3815179"/>
          </a:xfrm>
          <a:prstGeom prst="round2DiagRect">
            <a:avLst>
              <a:gd name="adj1" fmla="val 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453E4DEE-E996-40F8-8635-0FF43D7348F9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5" name="Rectangle 5">
              <a:extLst>
                <a:ext uri="{FF2B5EF4-FFF2-40B4-BE49-F238E27FC236}">
                  <a16:creationId xmlns:a16="http://schemas.microsoft.com/office/drawing/2014/main" id="{08BD1D3E-43CE-49EB-A424-0738950C6424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E9182037-E3FA-489A-95D5-29E4248420D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E8864E76-AD7F-4BEE-B3F6-A78FA42AEFA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8AD071B3-046D-4479-91FE-01E9AD7C8AA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91D776F5-E902-4A4D-A75D-A46E063C9F3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EBED8F24-A998-4952-AB68-E2074F0746F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74D7A646-8CDC-49B3-9C44-3EF38DB4264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2">
              <a:extLst>
                <a:ext uri="{FF2B5EF4-FFF2-40B4-BE49-F238E27FC236}">
                  <a16:creationId xmlns:a16="http://schemas.microsoft.com/office/drawing/2014/main" id="{D4E99D14-E4F4-419B-9AAF-8D1CEAB28A2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3">
              <a:extLst>
                <a:ext uri="{FF2B5EF4-FFF2-40B4-BE49-F238E27FC236}">
                  <a16:creationId xmlns:a16="http://schemas.microsoft.com/office/drawing/2014/main" id="{377E106C-5445-4A52-9F7E-DA173874429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4">
              <a:extLst>
                <a:ext uri="{FF2B5EF4-FFF2-40B4-BE49-F238E27FC236}">
                  <a16:creationId xmlns:a16="http://schemas.microsoft.com/office/drawing/2014/main" id="{752BFE96-D378-4BAE-A64B-F851A34C477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5">
              <a:extLst>
                <a:ext uri="{FF2B5EF4-FFF2-40B4-BE49-F238E27FC236}">
                  <a16:creationId xmlns:a16="http://schemas.microsoft.com/office/drawing/2014/main" id="{B88FFB19-5A5E-4078-B467-9D4ABD21BD9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Line 16">
              <a:extLst>
                <a:ext uri="{FF2B5EF4-FFF2-40B4-BE49-F238E27FC236}">
                  <a16:creationId xmlns:a16="http://schemas.microsoft.com/office/drawing/2014/main" id="{11042975-3D19-4728-BCDA-D3F5CD633EDB}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7" name="Freeform 17">
              <a:extLst>
                <a:ext uri="{FF2B5EF4-FFF2-40B4-BE49-F238E27FC236}">
                  <a16:creationId xmlns:a16="http://schemas.microsoft.com/office/drawing/2014/main" id="{A28972BD-D2E1-4DCA-A907-2E3B6F60664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8">
              <a:extLst>
                <a:ext uri="{FF2B5EF4-FFF2-40B4-BE49-F238E27FC236}">
                  <a16:creationId xmlns:a16="http://schemas.microsoft.com/office/drawing/2014/main" id="{1C806824-5C2D-4747-B038-69EE4074B36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9">
              <a:extLst>
                <a:ext uri="{FF2B5EF4-FFF2-40B4-BE49-F238E27FC236}">
                  <a16:creationId xmlns:a16="http://schemas.microsoft.com/office/drawing/2014/main" id="{3B33F710-16D7-4F48-BFCA-66C9CA2352C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0">
              <a:extLst>
                <a:ext uri="{FF2B5EF4-FFF2-40B4-BE49-F238E27FC236}">
                  <a16:creationId xmlns:a16="http://schemas.microsoft.com/office/drawing/2014/main" id="{6C8C8ED4-90FA-4E97-AAF0-D5D51E6A935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Rectangle 21">
              <a:extLst>
                <a:ext uri="{FF2B5EF4-FFF2-40B4-BE49-F238E27FC236}">
                  <a16:creationId xmlns:a16="http://schemas.microsoft.com/office/drawing/2014/main" id="{6C5EB9C1-B25F-4172-8A96-5950ECC828FC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2" name="Freeform 22">
              <a:extLst>
                <a:ext uri="{FF2B5EF4-FFF2-40B4-BE49-F238E27FC236}">
                  <a16:creationId xmlns:a16="http://schemas.microsoft.com/office/drawing/2014/main" id="{097E6E8A-9373-4655-882B-21715CCE97E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3">
              <a:extLst>
                <a:ext uri="{FF2B5EF4-FFF2-40B4-BE49-F238E27FC236}">
                  <a16:creationId xmlns:a16="http://schemas.microsoft.com/office/drawing/2014/main" id="{EB8CC766-1206-4372-ACAF-8230AF4D542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4">
              <a:extLst>
                <a:ext uri="{FF2B5EF4-FFF2-40B4-BE49-F238E27FC236}">
                  <a16:creationId xmlns:a16="http://schemas.microsoft.com/office/drawing/2014/main" id="{1C8E2511-2489-47B2-9C19-C410910DD90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5">
              <a:extLst>
                <a:ext uri="{FF2B5EF4-FFF2-40B4-BE49-F238E27FC236}">
                  <a16:creationId xmlns:a16="http://schemas.microsoft.com/office/drawing/2014/main" id="{D7820196-0A47-47EF-832C-A688E8977D6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6">
              <a:extLst>
                <a:ext uri="{FF2B5EF4-FFF2-40B4-BE49-F238E27FC236}">
                  <a16:creationId xmlns:a16="http://schemas.microsoft.com/office/drawing/2014/main" id="{4982E0BF-34AE-48A3-AD6B-E0F3CD05DB3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7">
              <a:extLst>
                <a:ext uri="{FF2B5EF4-FFF2-40B4-BE49-F238E27FC236}">
                  <a16:creationId xmlns:a16="http://schemas.microsoft.com/office/drawing/2014/main" id="{CD34643B-9DF2-4310-8868-48252C3393F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8">
              <a:extLst>
                <a:ext uri="{FF2B5EF4-FFF2-40B4-BE49-F238E27FC236}">
                  <a16:creationId xmlns:a16="http://schemas.microsoft.com/office/drawing/2014/main" id="{4E020C4E-AF64-44A8-B830-779541D8D54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9">
              <a:extLst>
                <a:ext uri="{FF2B5EF4-FFF2-40B4-BE49-F238E27FC236}">
                  <a16:creationId xmlns:a16="http://schemas.microsoft.com/office/drawing/2014/main" id="{D97BC3D3-B1B3-4825-9169-BBEF1DBCF05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0">
              <a:extLst>
                <a:ext uri="{FF2B5EF4-FFF2-40B4-BE49-F238E27FC236}">
                  <a16:creationId xmlns:a16="http://schemas.microsoft.com/office/drawing/2014/main" id="{A750DC4F-1DAF-470E-98C6-6C68DEB9336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1">
              <a:extLst>
                <a:ext uri="{FF2B5EF4-FFF2-40B4-BE49-F238E27FC236}">
                  <a16:creationId xmlns:a16="http://schemas.microsoft.com/office/drawing/2014/main" id="{2F99594A-5BBD-4E10-A818-8BE52B7D952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0055835-D6F1-4717-A3D8-DE6CB59AF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6975" y="37493"/>
            <a:ext cx="8702978" cy="1478570"/>
          </a:xfrm>
        </p:spPr>
        <p:txBody>
          <a:bodyPr>
            <a:normAutofit/>
          </a:bodyPr>
          <a:lstStyle/>
          <a:p>
            <a:r>
              <a:rPr lang="en-GB" sz="3200" dirty="0"/>
              <a:t>How were scrum meetings helpful?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82D044-04D6-4AFE-BB49-733478C8F7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1725" y="1625600"/>
            <a:ext cx="5950264" cy="4695825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GB" sz="2200" dirty="0"/>
              <a:t>Each team member got a knowledge of which team member is going to do which task and within how much time.</a:t>
            </a:r>
          </a:p>
          <a:p>
            <a:pPr>
              <a:lnSpc>
                <a:spcPct val="110000"/>
              </a:lnSpc>
            </a:pPr>
            <a:endParaRPr lang="en-GB" sz="2200" dirty="0"/>
          </a:p>
          <a:p>
            <a:pPr>
              <a:lnSpc>
                <a:spcPct val="110000"/>
              </a:lnSpc>
            </a:pPr>
            <a:r>
              <a:rPr lang="en-GB" sz="2200" dirty="0"/>
              <a:t>The team did not have a Scrum Master to conduct the meetings. So the team members do it among themselves every week.</a:t>
            </a:r>
          </a:p>
          <a:p>
            <a:pPr marL="0" indent="0">
              <a:lnSpc>
                <a:spcPct val="110000"/>
              </a:lnSpc>
              <a:buNone/>
            </a:pPr>
            <a:endParaRPr lang="en-GB" sz="2200" dirty="0"/>
          </a:p>
          <a:p>
            <a:pPr>
              <a:lnSpc>
                <a:spcPct val="110000"/>
              </a:lnSpc>
            </a:pPr>
            <a:r>
              <a:rPr lang="en-GB" sz="2200" dirty="0"/>
              <a:t>By addressing the completed tasks, pending tasks and problems, the team was able to proceed with the development effectively. </a:t>
            </a:r>
          </a:p>
        </p:txBody>
      </p:sp>
      <p:pic>
        <p:nvPicPr>
          <p:cNvPr id="43" name="Audio 42">
            <a:hlinkClick r:id="" action="ppaction://media"/>
            <a:extLst>
              <a:ext uri="{FF2B5EF4-FFF2-40B4-BE49-F238E27FC236}">
                <a16:creationId xmlns:a16="http://schemas.microsoft.com/office/drawing/2014/main" id="{109E7D4B-2155-4D52-80EA-0E468C1F86EA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3272816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 advTm="62411">
        <p15:prstTrans prst="pageCurlDouble"/>
      </p:transition>
    </mc:Choice>
    <mc:Fallback>
      <p:transition spd="slow" advTm="6241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3"/>
                </p:tgtEl>
              </p:cMediaNode>
            </p:audio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B8679-C952-4945-93B5-E5F5B6071E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301277"/>
            <a:ext cx="9905998" cy="1478570"/>
          </a:xfrm>
        </p:spPr>
        <p:txBody>
          <a:bodyPr/>
          <a:lstStyle/>
          <a:p>
            <a:r>
              <a:rPr lang="en-GB" dirty="0"/>
              <a:t>What is a product backlog?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01F87-22FD-425B-A72A-D30BEB740C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779848"/>
            <a:ext cx="5940324" cy="4956854"/>
          </a:xfrm>
        </p:spPr>
        <p:txBody>
          <a:bodyPr/>
          <a:lstStyle/>
          <a:p>
            <a:r>
              <a:rPr lang="en-GB" dirty="0"/>
              <a:t>Product Backlog is the list of things that needs to be done within the project.</a:t>
            </a:r>
          </a:p>
          <a:p>
            <a:endParaRPr lang="en-GB" dirty="0"/>
          </a:p>
          <a:p>
            <a:r>
              <a:rPr lang="en-GB" dirty="0"/>
              <a:t>The product backlog is owned by the Product Owner and decides which items in the list make it to the final product.</a:t>
            </a:r>
          </a:p>
          <a:p>
            <a:endParaRPr lang="en-GB" dirty="0"/>
          </a:p>
          <a:p>
            <a:r>
              <a:rPr lang="en-GB" dirty="0"/>
              <a:t>The product backlog is a living document.</a:t>
            </a:r>
          </a:p>
        </p:txBody>
      </p:sp>
      <p:pic>
        <p:nvPicPr>
          <p:cNvPr id="9" name="Picture 8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7503229B-0975-413C-B89D-4774FB6F574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8609" y="1779847"/>
            <a:ext cx="4503810" cy="4709568"/>
          </a:xfrm>
          <a:prstGeom prst="rect">
            <a:avLst/>
          </a:prstGeom>
        </p:spPr>
      </p:pic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3E7EFB5C-9E75-41C4-BC7A-9EAC8B8CC5B2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5544976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 advTm="34285">
        <p15:prstTrans prst="pageCurlDouble"/>
      </p:transition>
    </mc:Choice>
    <mc:Fallback>
      <p:transition spd="slow" advTm="3428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6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B00660-5BD8-47EE-8F5A-1605CCC0E7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GB" dirty="0"/>
              <a:t>How was a product backlog helpful?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039BA7-2261-41DF-8204-8E8F52A790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4579" y="2249487"/>
            <a:ext cx="6992580" cy="4384578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GB" sz="2200" dirty="0"/>
              <a:t>Product Backlog provided a knowledge on the scope and weight of the project.</a:t>
            </a:r>
          </a:p>
          <a:p>
            <a:pPr marL="0" indent="0">
              <a:lnSpc>
                <a:spcPct val="110000"/>
              </a:lnSpc>
              <a:buNone/>
            </a:pPr>
            <a:endParaRPr lang="en-GB" sz="2200" dirty="0"/>
          </a:p>
          <a:p>
            <a:pPr>
              <a:lnSpc>
                <a:spcPct val="110000"/>
              </a:lnSpc>
            </a:pPr>
            <a:r>
              <a:rPr lang="en-GB" sz="2200" dirty="0"/>
              <a:t>Items in the Product Backlog became tasks estimated in hours and were placed in various sprints.</a:t>
            </a:r>
          </a:p>
          <a:p>
            <a:pPr>
              <a:lnSpc>
                <a:spcPct val="110000"/>
              </a:lnSpc>
            </a:pPr>
            <a:endParaRPr lang="en-GB" sz="2200" dirty="0"/>
          </a:p>
          <a:p>
            <a:pPr>
              <a:lnSpc>
                <a:spcPct val="110000"/>
              </a:lnSpc>
            </a:pPr>
            <a:r>
              <a:rPr lang="en-GB" sz="2200" dirty="0"/>
              <a:t>Sprints allowed the team members to finish a bulk of work within 2-30 days. </a:t>
            </a:r>
          </a:p>
          <a:p>
            <a:pPr>
              <a:lnSpc>
                <a:spcPct val="110000"/>
              </a:lnSpc>
            </a:pPr>
            <a:endParaRPr lang="en-GB" sz="1300" dirty="0"/>
          </a:p>
        </p:txBody>
      </p:sp>
      <p:pic>
        <p:nvPicPr>
          <p:cNvPr id="12" name="Picture 11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906A1A24-195A-4E65-8EDA-564271757B4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959" y="2351313"/>
            <a:ext cx="4767620" cy="3461658"/>
          </a:xfrm>
          <a:prstGeom prst="rect">
            <a:avLst/>
          </a:prstGeom>
        </p:spPr>
      </p:pic>
      <p:pic>
        <p:nvPicPr>
          <p:cNvPr id="15" name="Audio 14">
            <a:hlinkClick r:id="" action="ppaction://media"/>
            <a:extLst>
              <a:ext uri="{FF2B5EF4-FFF2-40B4-BE49-F238E27FC236}">
                <a16:creationId xmlns:a16="http://schemas.microsoft.com/office/drawing/2014/main" id="{064B7AD3-9B7C-4C17-8CFF-08DFCA0984FA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5003767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 advTm="28446">
        <p15:prstTrans prst="pageCurlDouble"/>
      </p:transition>
    </mc:Choice>
    <mc:Fallback>
      <p:transition spd="slow" advTm="2844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6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2E4E997-8672-4FFD-B8EC-9932A8E4714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FE6BA9E6-1D9E-4D30-B528-D49FA1342E4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7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453E4DEE-E996-40F8-8635-0FF43D7348F9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7" name="Rectangle 5">
              <a:extLst>
                <a:ext uri="{FF2B5EF4-FFF2-40B4-BE49-F238E27FC236}">
                  <a16:creationId xmlns:a16="http://schemas.microsoft.com/office/drawing/2014/main" id="{08BD1D3E-43CE-49EB-A424-0738950C6424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E9182037-E3FA-489A-95D5-29E4248420D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E8864E76-AD7F-4BEE-B3F6-A78FA42AEFA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8AD071B3-046D-4479-91FE-01E9AD7C8AA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91D776F5-E902-4A4D-A75D-A46E063C9F3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EBED8F24-A998-4952-AB68-E2074F0746F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74D7A646-8CDC-49B3-9C44-3EF38DB4264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D4E99D14-E4F4-419B-9AAF-8D1CEAB28A2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3">
              <a:extLst>
                <a:ext uri="{FF2B5EF4-FFF2-40B4-BE49-F238E27FC236}">
                  <a16:creationId xmlns:a16="http://schemas.microsoft.com/office/drawing/2014/main" id="{377E106C-5445-4A52-9F7E-DA173874429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4">
              <a:extLst>
                <a:ext uri="{FF2B5EF4-FFF2-40B4-BE49-F238E27FC236}">
                  <a16:creationId xmlns:a16="http://schemas.microsoft.com/office/drawing/2014/main" id="{752BFE96-D378-4BAE-A64B-F851A34C477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5">
              <a:extLst>
                <a:ext uri="{FF2B5EF4-FFF2-40B4-BE49-F238E27FC236}">
                  <a16:creationId xmlns:a16="http://schemas.microsoft.com/office/drawing/2014/main" id="{B88FFB19-5A5E-4078-B467-9D4ABD21BD9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Line 16">
              <a:extLst>
                <a:ext uri="{FF2B5EF4-FFF2-40B4-BE49-F238E27FC236}">
                  <a16:creationId xmlns:a16="http://schemas.microsoft.com/office/drawing/2014/main" id="{11042975-3D19-4728-BCDA-D3F5CD633EDB}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9" name="Freeform 17">
              <a:extLst>
                <a:ext uri="{FF2B5EF4-FFF2-40B4-BE49-F238E27FC236}">
                  <a16:creationId xmlns:a16="http://schemas.microsoft.com/office/drawing/2014/main" id="{A28972BD-D2E1-4DCA-A907-2E3B6F60664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8">
              <a:extLst>
                <a:ext uri="{FF2B5EF4-FFF2-40B4-BE49-F238E27FC236}">
                  <a16:creationId xmlns:a16="http://schemas.microsoft.com/office/drawing/2014/main" id="{1C806824-5C2D-4747-B038-69EE4074B36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9">
              <a:extLst>
                <a:ext uri="{FF2B5EF4-FFF2-40B4-BE49-F238E27FC236}">
                  <a16:creationId xmlns:a16="http://schemas.microsoft.com/office/drawing/2014/main" id="{3B33F710-16D7-4F48-BFCA-66C9CA2352C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0">
              <a:extLst>
                <a:ext uri="{FF2B5EF4-FFF2-40B4-BE49-F238E27FC236}">
                  <a16:creationId xmlns:a16="http://schemas.microsoft.com/office/drawing/2014/main" id="{6C8C8ED4-90FA-4E97-AAF0-D5D51E6A935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Rectangle 21">
              <a:extLst>
                <a:ext uri="{FF2B5EF4-FFF2-40B4-BE49-F238E27FC236}">
                  <a16:creationId xmlns:a16="http://schemas.microsoft.com/office/drawing/2014/main" id="{6C5EB9C1-B25F-4172-8A96-5950ECC828FC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4" name="Freeform 22">
              <a:extLst>
                <a:ext uri="{FF2B5EF4-FFF2-40B4-BE49-F238E27FC236}">
                  <a16:creationId xmlns:a16="http://schemas.microsoft.com/office/drawing/2014/main" id="{097E6E8A-9373-4655-882B-21715CCE97E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3">
              <a:extLst>
                <a:ext uri="{FF2B5EF4-FFF2-40B4-BE49-F238E27FC236}">
                  <a16:creationId xmlns:a16="http://schemas.microsoft.com/office/drawing/2014/main" id="{EB8CC766-1206-4372-ACAF-8230AF4D542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4">
              <a:extLst>
                <a:ext uri="{FF2B5EF4-FFF2-40B4-BE49-F238E27FC236}">
                  <a16:creationId xmlns:a16="http://schemas.microsoft.com/office/drawing/2014/main" id="{1C8E2511-2489-47B2-9C19-C410910DD90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5">
              <a:extLst>
                <a:ext uri="{FF2B5EF4-FFF2-40B4-BE49-F238E27FC236}">
                  <a16:creationId xmlns:a16="http://schemas.microsoft.com/office/drawing/2014/main" id="{D7820196-0A47-47EF-832C-A688E8977D6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6">
              <a:extLst>
                <a:ext uri="{FF2B5EF4-FFF2-40B4-BE49-F238E27FC236}">
                  <a16:creationId xmlns:a16="http://schemas.microsoft.com/office/drawing/2014/main" id="{4982E0BF-34AE-48A3-AD6B-E0F3CD05DB3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7">
              <a:extLst>
                <a:ext uri="{FF2B5EF4-FFF2-40B4-BE49-F238E27FC236}">
                  <a16:creationId xmlns:a16="http://schemas.microsoft.com/office/drawing/2014/main" id="{CD34643B-9DF2-4310-8868-48252C3393F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8">
              <a:extLst>
                <a:ext uri="{FF2B5EF4-FFF2-40B4-BE49-F238E27FC236}">
                  <a16:creationId xmlns:a16="http://schemas.microsoft.com/office/drawing/2014/main" id="{4E020C4E-AF64-44A8-B830-779541D8D54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9">
              <a:extLst>
                <a:ext uri="{FF2B5EF4-FFF2-40B4-BE49-F238E27FC236}">
                  <a16:creationId xmlns:a16="http://schemas.microsoft.com/office/drawing/2014/main" id="{D97BC3D3-B1B3-4825-9169-BBEF1DBCF05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0">
              <a:extLst>
                <a:ext uri="{FF2B5EF4-FFF2-40B4-BE49-F238E27FC236}">
                  <a16:creationId xmlns:a16="http://schemas.microsoft.com/office/drawing/2014/main" id="{A750DC4F-1DAF-470E-98C6-6C68DEB9336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1">
              <a:extLst>
                <a:ext uri="{FF2B5EF4-FFF2-40B4-BE49-F238E27FC236}">
                  <a16:creationId xmlns:a16="http://schemas.microsoft.com/office/drawing/2014/main" id="{2F99594A-5BBD-4E10-A818-8BE52B7D952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24118BF-ECC7-4032-B830-AE924DF9C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1726" y="77975"/>
            <a:ext cx="6176015" cy="1478570"/>
          </a:xfrm>
        </p:spPr>
        <p:txBody>
          <a:bodyPr>
            <a:normAutofit/>
          </a:bodyPr>
          <a:lstStyle/>
          <a:p>
            <a:r>
              <a:rPr lang="en-GB" sz="3200" dirty="0"/>
              <a:t>What is a burndown chart?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26FD63-9981-4667-A13E-03B68CBC9E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1249" y="1373511"/>
            <a:ext cx="5661867" cy="5101934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GB" sz="2200" dirty="0"/>
              <a:t>Burndown chart is a visual representation of the amount of work completed against time remaining.</a:t>
            </a:r>
          </a:p>
          <a:p>
            <a:pPr>
              <a:lnSpc>
                <a:spcPct val="110000"/>
              </a:lnSpc>
            </a:pPr>
            <a:endParaRPr lang="en-GB" sz="2200" dirty="0"/>
          </a:p>
          <a:p>
            <a:pPr>
              <a:lnSpc>
                <a:spcPct val="110000"/>
              </a:lnSpc>
            </a:pPr>
            <a:r>
              <a:rPr lang="en-GB" sz="2200" dirty="0"/>
              <a:t>A straight line is drawn from the start point to the end point. This line represents the estimated rate of completion.</a:t>
            </a:r>
          </a:p>
          <a:p>
            <a:pPr>
              <a:lnSpc>
                <a:spcPct val="110000"/>
              </a:lnSpc>
            </a:pPr>
            <a:endParaRPr lang="en-GB" sz="2200" dirty="0"/>
          </a:p>
          <a:p>
            <a:pPr>
              <a:lnSpc>
                <a:spcPct val="110000"/>
              </a:lnSpc>
            </a:pPr>
            <a:r>
              <a:rPr lang="en-GB" sz="2200" dirty="0"/>
              <a:t>If the line representing the actual rate of completion is above the straight line, then the team is behind schedule.</a:t>
            </a:r>
          </a:p>
        </p:txBody>
      </p:sp>
      <p:pic>
        <p:nvPicPr>
          <p:cNvPr id="5" name="Picture 4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F1B80F46-C505-465A-A878-A5A0953B690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0740" y="2132180"/>
            <a:ext cx="5021262" cy="2955177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525F7A2-5E5F-4631-B715-CEBB3985976D}"/>
                  </a:ext>
                </a:extLst>
              </p14:cNvPr>
              <p14:cNvContentPartPr/>
              <p14:nvPr/>
            </p14:nvContentPartPr>
            <p14:xfrm>
              <a:off x="2141280" y="2311560"/>
              <a:ext cx="1317240" cy="9360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525F7A2-5E5F-4631-B715-CEBB3985976D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125440" y="2248200"/>
                <a:ext cx="1348560" cy="220320"/>
              </a:xfrm>
              <a:prstGeom prst="rect">
                <a:avLst/>
              </a:prstGeom>
            </p:spPr>
          </p:pic>
        </mc:Fallback>
      </mc:AlternateContent>
      <p:pic>
        <p:nvPicPr>
          <p:cNvPr id="44" name="Audio 43">
            <a:hlinkClick r:id="" action="ppaction://media"/>
            <a:extLst>
              <a:ext uri="{FF2B5EF4-FFF2-40B4-BE49-F238E27FC236}">
                <a16:creationId xmlns:a16="http://schemas.microsoft.com/office/drawing/2014/main" id="{E10D5B5C-CE76-4DC8-AEAA-EC0975A3C13C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3421877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 advTm="48731">
        <p15:prstTrans prst="pageCurlDouble"/>
      </p:transition>
    </mc:Choice>
    <mc:Fallback>
      <p:transition spd="slow" advTm="4873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4"/>
                </p:tgtEl>
              </p:cMediaNode>
            </p:audio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F01C3-6066-4428-8864-700F0494B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205274"/>
            <a:ext cx="9905998" cy="1478570"/>
          </a:xfrm>
        </p:spPr>
        <p:txBody>
          <a:bodyPr/>
          <a:lstStyle/>
          <a:p>
            <a:r>
              <a:rPr lang="en-GB" dirty="0"/>
              <a:t>How was a burndown chart helpful?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C0F6D3-891E-43AC-8B9F-A9D3C92EE7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683844"/>
            <a:ext cx="9905999" cy="4846643"/>
          </a:xfrm>
        </p:spPr>
        <p:txBody>
          <a:bodyPr/>
          <a:lstStyle/>
          <a:p>
            <a:r>
              <a:rPr lang="en-GB" dirty="0"/>
              <a:t>The visual representation enabled the team members to have a clear idea on the current state of progress.</a:t>
            </a:r>
          </a:p>
          <a:p>
            <a:endParaRPr lang="en-GB" dirty="0"/>
          </a:p>
          <a:p>
            <a:r>
              <a:rPr lang="en-GB" dirty="0"/>
              <a:t>It allowed the team members to adapt to the current situation and manage their time more efficiently.</a:t>
            </a:r>
          </a:p>
          <a:p>
            <a:endParaRPr lang="en-GB" dirty="0"/>
          </a:p>
          <a:p>
            <a:r>
              <a:rPr lang="en-GB" dirty="0"/>
              <a:t>The future of the development process was easily predicted with the help of the burndown chart. </a:t>
            </a:r>
          </a:p>
          <a:p>
            <a:endParaRPr lang="en-GB" dirty="0"/>
          </a:p>
          <a:p>
            <a:endParaRPr lang="en-GB" dirty="0"/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B47B0BD9-0DF9-4DFA-ABA3-14920551C341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8096150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 advTm="28938">
        <p15:prstTrans prst="pageCurlDouble"/>
      </p:transition>
    </mc:Choice>
    <mc:Fallback>
      <p:transition spd="slow" advTm="2893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F4A34F-65BD-4DFD-B7A9-8040EB2546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347930"/>
            <a:ext cx="9905998" cy="1478570"/>
          </a:xfrm>
        </p:spPr>
        <p:txBody>
          <a:bodyPr/>
          <a:lstStyle/>
          <a:p>
            <a:r>
              <a:rPr lang="en-GB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87C4A-6697-4057-8172-829BF2D967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1" y="1826500"/>
            <a:ext cx="9905999" cy="4872880"/>
          </a:xfrm>
        </p:spPr>
        <p:txBody>
          <a:bodyPr>
            <a:normAutofit/>
          </a:bodyPr>
          <a:lstStyle/>
          <a:p>
            <a:r>
              <a:rPr lang="en-GB" dirty="0"/>
              <a:t>https://www.mountaingoatsoftware.com/agile/scrum/meetings/daily-scrum</a:t>
            </a:r>
          </a:p>
          <a:p>
            <a:endParaRPr lang="en-GB" dirty="0"/>
          </a:p>
          <a:p>
            <a:r>
              <a:rPr lang="en-GB" dirty="0"/>
              <a:t>https://www.scrum-institute.org/The_Scrum_Product_Backlog.php#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http://www.agilenutshell.com/burndown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93E20048-36C5-48E4-A9B2-66E2B0724E9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6468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 advTm="3485">
        <p15:prstTrans prst="pageCurlDouble"/>
      </p:transition>
    </mc:Choice>
    <mc:Fallback>
      <p:transition spd="slow" advTm="348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|1.7|5.4|4.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|1.8|4.4|5.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|3.2|21.1|14.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5|2|10.8|7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|4.7|3.4|6.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2.6|13.1|12.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3.2|13.4|6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Trebuchet MS">
      <a:majorFont>
        <a:latin typeface="Trebuchet MS" panose="020B0603020202020204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364</TotalTime>
  <Words>580</Words>
  <Application>Microsoft Office PowerPoint</Application>
  <PresentationFormat>Widescreen</PresentationFormat>
  <Paragraphs>65</Paragraphs>
  <Slides>9</Slides>
  <Notes>5</Notes>
  <HiddenSlides>0</HiddenSlides>
  <MMClips>9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Trebuchet MS</vt:lpstr>
      <vt:lpstr>Circuit</vt:lpstr>
      <vt:lpstr>AGILE DEVELOPMENT METHODS AND ARTEFACTS </vt:lpstr>
      <vt:lpstr> What are agile methods?</vt:lpstr>
      <vt:lpstr>What are scrum meetings?</vt:lpstr>
      <vt:lpstr>How were scrum meetings helpful?</vt:lpstr>
      <vt:lpstr>What is a product backlog?</vt:lpstr>
      <vt:lpstr>How was a product backlog helpful?</vt:lpstr>
      <vt:lpstr>What is a burndown chart?</vt:lpstr>
      <vt:lpstr>How was a burndown chart helpful?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AGILE</dc:title>
  <dc:creator>Kanaga Manikandan Solaikannan</dc:creator>
  <cp:lastModifiedBy>Kanaga Manikandan Solaikannan</cp:lastModifiedBy>
  <cp:revision>50</cp:revision>
  <dcterms:created xsi:type="dcterms:W3CDTF">2018-03-29T09:05:06Z</dcterms:created>
  <dcterms:modified xsi:type="dcterms:W3CDTF">2018-03-29T18:12:05Z</dcterms:modified>
</cp:coreProperties>
</file>